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64107-823A-4BED-B3CA-C970B84AAA68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324B-28E0-4749-B517-AA35202E56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94D517-00B1-4FF4-92D9-4EF7611E52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A848-6D62-4144-80CE-01797997D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1268F-CD5D-4083-9BA1-D1407D9E9B87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AD42-DFDA-4B97-AF9D-A82FE0D129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%20and%20Settings\SKHMC\Desktop\dr.t.ajayan%20coimbatore\PART-00003.m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%20and%20Settings\SKHMC\Desktop\dr.t.ajayan%20coimbatore\PART-00004.mpg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       </a:t>
            </a:r>
            <a:endParaRPr lang="en-US" b="1" i="1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FFC000"/>
                </a:solidFill>
              </a:rPr>
              <a:t>          </a:t>
            </a:r>
          </a:p>
          <a:p>
            <a:pPr>
              <a:buFont typeface="Arial" charset="0"/>
              <a:buChar char="•"/>
            </a:pPr>
            <a:endParaRPr lang="en-US" b="1" smtClean="0">
              <a:solidFill>
                <a:srgbClr val="FFC000"/>
              </a:solidFill>
            </a:endParaRPr>
          </a:p>
          <a:p>
            <a:pPr>
              <a:buFont typeface="Arial" charset="0"/>
              <a:buChar char="•"/>
            </a:pPr>
            <a:endParaRPr lang="en-US" b="1" smtClean="0">
              <a:solidFill>
                <a:srgbClr val="FFC000"/>
              </a:solidFill>
            </a:endParaRP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FFC000"/>
                </a:solidFill>
              </a:rPr>
              <a:t>          PRESENTED BY</a:t>
            </a:r>
            <a:br>
              <a:rPr lang="en-US" b="1" smtClean="0">
                <a:solidFill>
                  <a:srgbClr val="FFC000"/>
                </a:solidFill>
              </a:rPr>
            </a:br>
            <a:r>
              <a:rPr lang="en-US" b="1" smtClean="0">
                <a:solidFill>
                  <a:srgbClr val="FFC000"/>
                </a:solidFill>
              </a:rPr>
              <a:t>                                DR.T.AJAYAN</a:t>
            </a:r>
            <a:br>
              <a:rPr lang="en-US" b="1" smtClean="0">
                <a:solidFill>
                  <a:srgbClr val="FFC000"/>
                </a:solidFill>
              </a:rPr>
            </a:br>
            <a:r>
              <a:rPr lang="en-US" b="1" smtClean="0">
                <a:solidFill>
                  <a:srgbClr val="FFC000"/>
                </a:solidFill>
              </a:rPr>
              <a:t>                                </a:t>
            </a:r>
            <a:r>
              <a:rPr lang="en-US" sz="2000" b="1" smtClean="0">
                <a:solidFill>
                  <a:srgbClr val="FFC000"/>
                </a:solidFill>
              </a:rPr>
              <a:t>HOD.OF PRACTICE OF MEDICINE</a:t>
            </a:r>
            <a:br>
              <a:rPr lang="en-US" sz="2000" b="1" smtClean="0">
                <a:solidFill>
                  <a:srgbClr val="FFC000"/>
                </a:solidFill>
              </a:rPr>
            </a:br>
            <a:r>
              <a:rPr lang="en-US" sz="2000" b="1" smtClean="0">
                <a:solidFill>
                  <a:srgbClr val="FFC000"/>
                </a:solidFill>
              </a:rPr>
              <a:t>                                                   SKHMC,KULASEKHARAM</a:t>
            </a:r>
            <a:r>
              <a:rPr lang="en-US" sz="2000" b="1" i="1" smtClean="0">
                <a:solidFill>
                  <a:srgbClr val="FFC000"/>
                </a:solidFill>
              </a:rPr>
              <a:t/>
            </a:r>
            <a:br>
              <a:rPr lang="en-US" sz="2000" b="1" i="1" smtClean="0">
                <a:solidFill>
                  <a:srgbClr val="FFC000"/>
                </a:solidFill>
              </a:rPr>
            </a:br>
            <a:endParaRPr lang="en-US" b="1" i="1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BRONCHIAL   ASTHMA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>A 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i="1" smtClean="0">
                <a:solidFill>
                  <a:srgbClr val="FF0000"/>
                </a:solidFill>
              </a:rPr>
              <a:t>HOMOEOPATHIC   PERSPECTIVE</a:t>
            </a: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8.</a:t>
            </a:r>
            <a:r>
              <a:rPr lang="en-US" dirty="0" smtClean="0"/>
              <a:t> Can you mention some cases which you feel different from other cases of bronchial asthma which you have treated? (With characteristic indications of medicines, if any)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9.</a:t>
            </a:r>
            <a:r>
              <a:rPr lang="en-US" dirty="0" smtClean="0"/>
              <a:t> What is the frequency of repetition of medicines in acute phase? Do you follow any parameter for that? If yes, could you suggest? (Please mention your experience) 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10. In your long career of treating bronchial asthma cases, what is the scope of homoeopathic medicines? (If you have any statistics, please attach) 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       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11.  Do you use any modern investigative procedure (eg: Spirometer) in assessing the severity / prognosis of asthma?  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12. Do you advice any special dietary pattern during the treatment of bronchial asthma?</a:t>
            </a:r>
          </a:p>
          <a:p>
            <a:pPr>
              <a:buFont typeface="Arial" charset="0"/>
              <a:buNone/>
            </a:pPr>
            <a:r>
              <a:rPr lang="en-US" smtClean="0"/>
              <a:t>    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13. Probable duration taken for the treatment in acute asthmatic conditions?</a:t>
            </a:r>
          </a:p>
          <a:p>
            <a:pPr>
              <a:buFont typeface="Arial" charset="0"/>
              <a:buNone/>
            </a:pPr>
            <a:r>
              <a:rPr lang="en-US" smtClean="0"/>
              <a:t>    -------------------------------------------------------------------------------------------------------------------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14. Have you treated any status asthmaticus case? Please share your experience?  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en-US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15. Do you adopt any special case taking procedure of your own? If yes, please share with us?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16. Which repertory you like most for working bronchial asthma cases? If any one, please mention and why?   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en-US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17. Your experiences in treating asthma alternating with skin / rheumatic/ GIT complaints?         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STATISTICAL ANALYSIS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18. Have you come across cases in which during the treatment of bronchial asthma skin complaints appear after disappearance of respiratory trouble, how will you manage it?</a:t>
            </a:r>
          </a:p>
          <a:p>
            <a:r>
              <a:rPr lang="en-US" smtClean="0"/>
              <a:t>(Is wait and watch method ideal?)  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en-US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19. Will you please suggest some specific medicines useful in controlling acute exacerbations?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20. Any other suggestion</a:t>
            </a:r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Name :Mrs. Sarojini bhai</a:t>
            </a:r>
          </a:p>
          <a:p>
            <a:r>
              <a:rPr lang="en-US" b="1" smtClean="0"/>
              <a:t> Age/sex :61/F, </a:t>
            </a:r>
          </a:p>
          <a:p>
            <a:r>
              <a:rPr lang="en-US" b="1" smtClean="0"/>
              <a:t>OP No. 721/8</a:t>
            </a:r>
            <a:endParaRPr lang="en-US" smtClean="0"/>
          </a:p>
          <a:p>
            <a:r>
              <a:rPr lang="en-US" b="1" smtClean="0"/>
              <a:t>Date:12/05/2008</a:t>
            </a:r>
            <a:endParaRPr lang="en-US" smtClean="0"/>
          </a:p>
          <a:p>
            <a:r>
              <a:rPr lang="en-US" smtClean="0"/>
              <a:t> DISEASE DIAGNOSIS :</a:t>
            </a:r>
            <a:r>
              <a:rPr lang="en-US" b="1" smtClean="0"/>
              <a:t>BRONCHIAL ASTHMA WITH BILATERAL LOWER LOBE CYLINDRICAL BRONCHIETASIS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Case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Came with fever, cough and breathing difficulty. 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She had been taking medicines for the same complaints of repeated episodes since 17/01/2008.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Fever associated with body pain, chilliness and headache.  Cough with scanty expectoration. 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Thirst : Decreased       Tongue.  Dry coated white, &lt; evening, Restless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on this basis, She was given PULSATILLA 200/1d in 10 ml aqua 10 </a:t>
            </a:r>
            <a:r>
              <a:rPr lang="en-US" dirty="0" err="1" smtClean="0"/>
              <a:t>gtt</a:t>
            </a:r>
            <a:r>
              <a:rPr lang="en-US" dirty="0" smtClean="0"/>
              <a:t> 3 </a:t>
            </a:r>
            <a:r>
              <a:rPr lang="en-US" dirty="0" err="1" smtClean="0"/>
              <a:t>hrly</a:t>
            </a:r>
            <a:r>
              <a:rPr lang="en-US" dirty="0" smtClean="0"/>
              <a:t>, PLACEBO and  was asked to report to the OP with PFT, HRCT Reports</a:t>
            </a:r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Blood Report on 12/05/2008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Hb</a:t>
            </a:r>
            <a:r>
              <a:rPr lang="en-US" dirty="0" smtClean="0"/>
              <a:t>	-	103. g/dl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TWBc</a:t>
            </a:r>
            <a:r>
              <a:rPr lang="en-US" dirty="0" smtClean="0"/>
              <a:t>	-	9,800 cells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	-	62 %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	-	29 %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	-	9%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ESR	-	50 mm (1/2 hr) 95 mm (1 hr)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Serum </a:t>
            </a:r>
            <a:r>
              <a:rPr lang="en-US" dirty="0" err="1" smtClean="0"/>
              <a:t>Cholestrol</a:t>
            </a:r>
            <a:r>
              <a:rPr lang="en-US" dirty="0" smtClean="0"/>
              <a:t>	-	152 mg/dl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HDL	-	150 mg/dl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Temp	-	101.8</a:t>
            </a:r>
            <a:r>
              <a:rPr lang="en-US" baseline="30000" dirty="0" smtClean="0"/>
              <a:t>o</a:t>
            </a:r>
            <a:r>
              <a:rPr lang="en-US" dirty="0" smtClean="0"/>
              <a:t> F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sarojini%20bai%2016-5-08%20repor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5763" y="1481138"/>
            <a:ext cx="3292475" cy="4525962"/>
          </a:xfr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 descr="sarojini%20bai%2016-5-0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728788"/>
            <a:ext cx="3505200" cy="4030662"/>
          </a:xfrm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PFT (16/05/2008)</a:t>
            </a:r>
            <a:endParaRPr lang="en-US" smtClean="0"/>
          </a:p>
          <a:p>
            <a:r>
              <a:rPr lang="en-US" smtClean="0"/>
              <a:t>Diagnosis	:	Obstructive abnormality</a:t>
            </a:r>
          </a:p>
          <a:p>
            <a:r>
              <a:rPr lang="en-US" smtClean="0"/>
              <a:t>		Moderately severe </a:t>
            </a:r>
          </a:p>
          <a:p>
            <a:r>
              <a:rPr lang="en-US" smtClean="0"/>
              <a:t>		Restrictive abnormality Severe</a:t>
            </a:r>
          </a:p>
          <a:p>
            <a:endParaRPr lang="en-US" smtClean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3" descr="sarojini%20xray%20cop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1613" y="1481138"/>
            <a:ext cx="3660775" cy="4525962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this visit she had no fever, cough reduced, breathing difficulty reduced, Normal thirst, Lungs clean </a:t>
            </a:r>
            <a:r>
              <a:rPr lang="en-US" dirty="0" err="1" smtClean="0"/>
              <a:t>Puls</a:t>
            </a:r>
            <a:r>
              <a:rPr lang="en-US" dirty="0" smtClean="0"/>
              <a:t> 200/1 dose 10gtt </a:t>
            </a:r>
            <a:r>
              <a:rPr lang="en-US" dirty="0" err="1" smtClean="0"/>
              <a:t>Qid</a:t>
            </a:r>
            <a:r>
              <a:rPr lang="en-US" dirty="0" smtClean="0"/>
              <a:t>, Placebo.  On the subsequent visit cough and breathing difficulty got better.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On 10/06/2008 PULS 200/ 1 dose in 10 ml aqua 10 </a:t>
            </a:r>
            <a:r>
              <a:rPr lang="en-US" dirty="0" err="1" smtClean="0"/>
              <a:t>gtt</a:t>
            </a:r>
            <a:r>
              <a:rPr lang="en-US" dirty="0" smtClean="0"/>
              <a:t> 3 </a:t>
            </a:r>
            <a:r>
              <a:rPr lang="en-US" dirty="0" err="1" smtClean="0"/>
              <a:t>hrly</a:t>
            </a:r>
            <a:r>
              <a:rPr lang="en-US" dirty="0" smtClean="0"/>
              <a:t> for fever.  Cough and headache. Placebo till 01/07/2008. He presented with cough, </a:t>
            </a:r>
            <a:r>
              <a:rPr lang="en-US" dirty="0" err="1" smtClean="0"/>
              <a:t>coryza</a:t>
            </a:r>
            <a:r>
              <a:rPr lang="en-US" dirty="0" smtClean="0"/>
              <a:t> after exposure from cold damp air.  NATRUM SULPH 200/1dose on 08/07/2008. Cough, fever, breathing </a:t>
            </a:r>
            <a:r>
              <a:rPr lang="en-US" dirty="0" err="1" smtClean="0"/>
              <a:t>difficulting</a:t>
            </a:r>
            <a:r>
              <a:rPr lang="en-US" dirty="0" smtClean="0"/>
              <a:t> for the last 3 days. Cough &lt; evening, chilliness  </a:t>
            </a:r>
            <a:r>
              <a:rPr lang="en-US" dirty="0" err="1" smtClean="0"/>
              <a:t>Puls</a:t>
            </a:r>
            <a:r>
              <a:rPr lang="en-US" dirty="0" smtClean="0"/>
              <a:t> 200/1 dose. in 10ml/ 10 </a:t>
            </a:r>
            <a:r>
              <a:rPr lang="en-US" dirty="0" err="1" smtClean="0"/>
              <a:t>gtt</a:t>
            </a:r>
            <a:r>
              <a:rPr lang="en-US" dirty="0" smtClean="0"/>
              <a:t> 3 </a:t>
            </a:r>
            <a:r>
              <a:rPr lang="en-US" dirty="0" err="1" smtClean="0"/>
              <a:t>hrly</a:t>
            </a:r>
            <a:r>
              <a:rPr lang="en-US" dirty="0" smtClean="0"/>
              <a:t>.  ESR 25mm, RBS 122 mg/d. On her next visit cough and breathing difficulty reduced, thirst normal, Rx PLACEBO.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smtClean="0"/>
              <a:t>1. In which age group you get maximum number of Bronchial asthma cases?</a:t>
            </a:r>
          </a:p>
          <a:p>
            <a:pPr>
              <a:buFont typeface="Arial" charset="0"/>
              <a:buChar char="•"/>
            </a:pPr>
            <a:r>
              <a:rPr lang="en-US" smtClean="0"/>
              <a:t> 1 – 10 yrs                           . girls/women</a:t>
            </a:r>
          </a:p>
          <a:p>
            <a:pPr>
              <a:buFont typeface="Arial" charset="0"/>
              <a:buChar char="•"/>
            </a:pPr>
            <a:r>
              <a:rPr lang="en-US" smtClean="0"/>
              <a:t>11 – 20 yrs                          . boys/men</a:t>
            </a:r>
          </a:p>
          <a:p>
            <a:pPr>
              <a:buFont typeface="Arial" charset="0"/>
              <a:buChar char="•"/>
            </a:pPr>
            <a:r>
              <a:rPr lang="en-US" smtClean="0"/>
              <a:t>21- 30 yrs</a:t>
            </a:r>
          </a:p>
          <a:p>
            <a:pPr>
              <a:buFont typeface="Arial" charset="0"/>
              <a:buChar char="•"/>
            </a:pPr>
            <a:r>
              <a:rPr lang="en-US" smtClean="0"/>
              <a:t>31 – 40 yrs</a:t>
            </a:r>
          </a:p>
          <a:p>
            <a:pPr>
              <a:buFont typeface="Arial" charset="0"/>
              <a:buChar char="•"/>
            </a:pPr>
            <a:r>
              <a:rPr lang="en-US" smtClean="0"/>
              <a:t>41 – 50 yrs</a:t>
            </a:r>
          </a:p>
          <a:p>
            <a:pPr>
              <a:buFont typeface="Arial" charset="0"/>
              <a:buChar char="•"/>
            </a:pPr>
            <a:r>
              <a:rPr lang="en-US" smtClean="0"/>
              <a:t>51 – 60 yrs</a:t>
            </a:r>
          </a:p>
          <a:p>
            <a:pPr>
              <a:buFont typeface="Arial" charset="0"/>
              <a:buChar char="•"/>
            </a:pPr>
            <a:r>
              <a:rPr lang="en-US" smtClean="0"/>
              <a:t>61 - 70 yrs</a:t>
            </a:r>
          </a:p>
          <a:p>
            <a:pPr>
              <a:buFont typeface="Arial" charset="0"/>
              <a:buChar char="•"/>
            </a:pPr>
            <a:endParaRPr lang="en-US" smtClean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Questionnaire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22/7/2008 no cough, breathing difficulty, lungs clear.  She had developed eczematous eruption on her right palm, felt with great itching. PLACEBO given.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On 05/08/2008 no cough, breathing difficulty skin eruption scaly eruption on dorsum of left foot, left knee and right palm. Itching &lt; night ,scratches till the skin peels off.  Burning while scratching oozing of sticky discharge from eruption,. generals: good.  No cough, breathing difficulty BP : 118/70 mm Hg, ESR 22mm/hr, RBS 182 mg/dl.</a:t>
            </a:r>
            <a:br>
              <a:rPr lang="en-US" dirty="0" smtClean="0"/>
            </a:br>
            <a:r>
              <a:rPr lang="en-US" dirty="0" smtClean="0"/>
              <a:t>Rx  PLACEBO.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24/09/2008 skin eruption had spread and the patient came to the IP for admission with PLACEBO. On 14/10/2008 right sided chest pain for the last 2 days.  L Cold weather external heat sensations feverish feeling, headache, skin complaints a little better, but persist PLACEBO.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On 24/09/2008 skin eruption had spread and the patient came to the IP for admission with PLACEBO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21/10/2008 chest pain, heat sensation a little better but persist. Skin complaints remains same Rx GRAPH 0/3/1 dose, Placebo. Placebo was continued till 6/11/2008. Fever with chilliness body pain, dryness of lips, restlessness. Tongue.;dry , APP; decreased, </a:t>
            </a:r>
          </a:p>
          <a:p>
            <a:r>
              <a:rPr lang="en-US" smtClean="0"/>
              <a:t>Thirst;decreased.  Rx  Gels 200/1 dose in 10 ml 10 gtt 3 hrly Placebo.</a:t>
            </a:r>
          </a:p>
          <a:p>
            <a:endParaRPr lang="en-US" smtClean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13/11/2008 fever with chilliness body pain,  dryness of lips, Oozing of blood and pus from eruption.. Dark </a:t>
            </a:r>
            <a:r>
              <a:rPr lang="en-US" dirty="0" err="1" smtClean="0"/>
              <a:t>discolouration</a:t>
            </a:r>
            <a:r>
              <a:rPr lang="en-US" dirty="0" smtClean="0"/>
              <a:t> of the left ankle and the lateral side of right hand for the last 7 days. Itching ,&lt;, App. decreased, thirst; increased. Rx </a:t>
            </a:r>
            <a:r>
              <a:rPr lang="en-US" dirty="0" err="1" smtClean="0"/>
              <a:t>Ars</a:t>
            </a:r>
            <a:r>
              <a:rPr lang="en-US" dirty="0" smtClean="0"/>
              <a:t> alb 200/ld, Placebo. Admitted in I.P.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        Patient had fever till 17/11/2008, no other medicine was given. </a:t>
            </a:r>
            <a:endParaRPr lang="en-US" dirty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On 22/12/08 as itching of foot had increased ARSALB 200 / 1 dose (next morning). Placebo was given till 26/12/08.  </a:t>
            </a:r>
          </a:p>
          <a:p>
            <a:r>
              <a:rPr lang="en-US" smtClean="0"/>
              <a:t>           On 27/12/08 as burning had aggravated the previous night. Ars alb 200/1 dose in 10 ml aqua 10gtt. The skin complaints gradually became better and she was discharged on 22/12/08.</a:t>
            </a: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30/12/08 she reported to the OP with cough, breathing difficulty, </a:t>
            </a:r>
            <a:r>
              <a:rPr lang="en-US" dirty="0" err="1" smtClean="0"/>
              <a:t>Rhonchi</a:t>
            </a:r>
            <a:r>
              <a:rPr lang="en-US" dirty="0" smtClean="0"/>
              <a:t> (mild), (Right upper lobe) ESR 55 mm/hr;.  RBS 135 mg/dl, Rx </a:t>
            </a:r>
            <a:r>
              <a:rPr lang="en-US" dirty="0" err="1" smtClean="0"/>
              <a:t>Sulph</a:t>
            </a:r>
            <a:r>
              <a:rPr lang="en-US" dirty="0" smtClean="0"/>
              <a:t> 200/ 1 dose, Placebo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             On  05/01/09 </a:t>
            </a:r>
            <a:r>
              <a:rPr lang="en-US" dirty="0" err="1" smtClean="0"/>
              <a:t>Sulph</a:t>
            </a:r>
            <a:r>
              <a:rPr lang="en-US" dirty="0" smtClean="0"/>
              <a:t> 1m/1d. 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             On13/01/09 oozing continuing </a:t>
            </a:r>
            <a:r>
              <a:rPr lang="en-US" dirty="0" err="1" smtClean="0"/>
              <a:t>Nihilenim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Report     64 slice volume HRCT of LUNG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Impression :No obvious abnormality of lungs detected on HRCT examination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Rx Placebo given.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 descr="sarojini%20x-ray%20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7825" y="1481138"/>
            <a:ext cx="5848350" cy="4525962"/>
          </a:xfrm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 skin complaints gradually became better and she was given a dose of PSORINUM 200.</a:t>
            </a:r>
          </a:p>
          <a:p>
            <a:endParaRPr lang="en-US" smtClean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3" descr="sarojini%20bai%2016-1-0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1481138"/>
            <a:ext cx="3286125" cy="4525962"/>
          </a:xfrm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3" descr="sarojini%20bai%2016-1-09%20repor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05150" y="1752600"/>
            <a:ext cx="2933700" cy="3983038"/>
          </a:xfrm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2.   Whether Bronchial asthma is prevalent in your locality? If so any proposed reasons and whether it is helping you in selecting the similimum? </a:t>
            </a:r>
          </a:p>
          <a:p>
            <a:r>
              <a:rPr lang="en-US" smtClean="0"/>
              <a:t> If yes, please specify……….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OP No : 2658/09‘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 Name : Master </a:t>
            </a:r>
            <a:r>
              <a:rPr lang="en-US" b="1" dirty="0" err="1" smtClean="0"/>
              <a:t>Bgoutham</a:t>
            </a:r>
            <a:r>
              <a:rPr lang="en-US" b="1" dirty="0" smtClean="0"/>
              <a:t> </a:t>
            </a:r>
            <a:r>
              <a:rPr lang="en-US" b="1" dirty="0" err="1" smtClean="0"/>
              <a:t>siva</a:t>
            </a:r>
            <a:r>
              <a:rPr lang="en-US" b="1" dirty="0" smtClean="0"/>
              <a:t> </a:t>
            </a:r>
            <a:r>
              <a:rPr lang="en-US" b="1" dirty="0" err="1" smtClean="0"/>
              <a:t>surya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Age : 1 1/2 years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Sex : M/L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Address : </a:t>
            </a:r>
            <a:r>
              <a:rPr lang="en-US" b="1" dirty="0" err="1" smtClean="0"/>
              <a:t>Attoor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A 11/2 years male child B came to our OP on 21.03.09' with cough, fever and reddish eruption, loose stool : 1 day. Other generals good.  He was admitted in our IP and was prescribed Rx ANTITART 200/1 dose cu </a:t>
            </a:r>
            <a:r>
              <a:rPr lang="en-US" dirty="0" err="1" smtClean="0"/>
              <a:t>loml</a:t>
            </a:r>
            <a:r>
              <a:rPr lang="en-US" dirty="0" smtClean="0"/>
              <a:t> 10 </a:t>
            </a:r>
            <a:r>
              <a:rPr lang="en-US" dirty="0" err="1" smtClean="0"/>
              <a:t>gtt</a:t>
            </a:r>
            <a:r>
              <a:rPr lang="en-US" dirty="0" smtClean="0"/>
              <a:t> </a:t>
            </a:r>
            <a:r>
              <a:rPr lang="en-US" dirty="0" err="1" smtClean="0"/>
              <a:t>hrly</a:t>
            </a:r>
            <a:r>
              <a:rPr lang="en-US" dirty="0" smtClean="0"/>
              <a:t> 2 times, PLACEBO.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Case - II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3" descr="CASE%202%20B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5113" y="1481138"/>
            <a:ext cx="3533775" cy="4525962"/>
          </a:xfr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22-3-09' complaints slightly better cough and weakness slightly persist.  Appetite improved. Rx PLACEBO was prescribed.  At 12.30 (midnight) complaints aggravated and Rx ANTITART 200/ 1 dose in 10 ml 10gtt 3 hrly, 3 times was prescribed.</a:t>
            </a:r>
          </a:p>
          <a:p>
            <a:r>
              <a:rPr lang="en-US" smtClean="0"/>
              <a:t> </a:t>
            </a:r>
          </a:p>
          <a:p>
            <a:endParaRPr lang="en-US" smtClean="0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23-3-09' cough better, weakness increased generals. good Rx </a:t>
            </a:r>
            <a:r>
              <a:rPr lang="en-US" dirty="0" err="1" smtClean="0"/>
              <a:t>Antitart</a:t>
            </a:r>
            <a:r>
              <a:rPr lang="en-US" dirty="0" smtClean="0"/>
              <a:t> 200 + 1 / 1 dose in 10 ml 10 </a:t>
            </a:r>
            <a:r>
              <a:rPr lang="en-US" dirty="0" err="1" smtClean="0"/>
              <a:t>gtt</a:t>
            </a:r>
            <a:r>
              <a:rPr lang="en-US" dirty="0" smtClean="0"/>
              <a:t> (stat), Placebo was prescribed. On 24-03-09'  Complaints feels better cough slightly persist, weakness slightly persist vomiting to day white taking milk Appetite improved generals good Rx PLACEBO was prescribed.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On 25-03-09' complaints better, cough better weakness relieved generals good o/e : chest clear Rx PLACEBO was given he was improved and discharged.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3" descr="CASE%202%20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2588" y="1481138"/>
            <a:ext cx="5838825" cy="4525962"/>
          </a:xfrm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28-03-09' complaints better generals : good. PLACEBO was given.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On 31-03-09' cough better weakness better generals good o/E : chest clean, Rx Sac Lac 1 dose was given on 20-04-09' complaints feels better. Rx Placebo was given.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On 23-04-10 cough feels slightly better weakness feels better generals : good o/E : chest clear. Rx PLACEBO was given.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On 18-06-09' cough relieved, weakness relieved App: N generals : good Rx PLACEBO was given PLACEBO was continued for 1 month.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Case iii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534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                                                 </a:t>
            </a:r>
            <a:r>
              <a:rPr lang="en-US" sz="3200">
                <a:solidFill>
                  <a:srgbClr val="99FF99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DATE:</a:t>
            </a:r>
            <a:r>
              <a:rPr lang="en-US" sz="3200" b="1">
                <a:solidFill>
                  <a:srgbClr val="FF3300"/>
                </a:solidFill>
                <a:latin typeface="Calibri" pitchFamily="34" charset="0"/>
              </a:rPr>
              <a:t>19-03-07</a:t>
            </a:r>
          </a:p>
          <a:p>
            <a:pPr eaLnBrk="0" hangingPunct="0"/>
            <a:endParaRPr lang="en-US" sz="32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NAME:BIBIN ;         </a:t>
            </a:r>
          </a:p>
          <a:p>
            <a:pPr eaLnBrk="0" hangingPunct="0"/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AGE- 3 yrs</a:t>
            </a:r>
          </a:p>
          <a:p>
            <a:pPr eaLnBrk="0" hangingPunct="0"/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SEX - M/C</a:t>
            </a:r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228600" y="4876800"/>
            <a:ext cx="847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DISEASE DIAGNOSIS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:  </a:t>
            </a:r>
            <a:r>
              <a:rPr lang="en-US" sz="3200" b="1" dirty="0">
                <a:solidFill>
                  <a:srgbClr val="E82C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BRONCHIAL ASTHMA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82C0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5720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About 6 months after birth he had repeated attacks of breathing difficulty.</a:t>
            </a:r>
          </a:p>
          <a:p>
            <a:pPr>
              <a:lnSpc>
                <a:spcPct val="90000"/>
              </a:lnSpc>
            </a:pPr>
            <a:r>
              <a:rPr lang="en-US" smtClean="0"/>
              <a:t>His parents gave him allopathic treatment - injections usually. </a:t>
            </a:r>
          </a:p>
          <a:p>
            <a:pPr>
              <a:lnSpc>
                <a:spcPct val="90000"/>
              </a:lnSpc>
            </a:pPr>
            <a:r>
              <a:rPr lang="en-US" smtClean="0"/>
              <a:t>Temporary relief was there ,but he was not free from R/A of asthma</a:t>
            </a:r>
          </a:p>
          <a:p>
            <a:pPr>
              <a:lnSpc>
                <a:spcPct val="90000"/>
              </a:lnSpc>
            </a:pPr>
            <a:r>
              <a:rPr lang="en-US" smtClean="0"/>
              <a:t>So they started homoeopathic treatment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8150"/>
            <a:ext cx="8229600" cy="815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smtClean="0">
                <a:solidFill>
                  <a:schemeClr val="bg1"/>
                </a:solidFill>
              </a:rPr>
              <a:t>Case summary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63" name="PART-00003.mpg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61913"/>
            <a:ext cx="8305800" cy="679608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8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08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82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826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3. In which phase do you get maximum cases of Bronchial asthma?</a:t>
            </a:r>
          </a:p>
          <a:p>
            <a:r>
              <a:rPr lang="en-US" smtClean="0"/>
              <a:t>During  attack      </a:t>
            </a:r>
          </a:p>
          <a:p>
            <a:r>
              <a:rPr lang="en-US" smtClean="0"/>
              <a:t>Without attack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848600" cy="56388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His paternal grand mother had H/O asthma &amp; his maternal grandparents had died of Ca.</a:t>
            </a:r>
          </a:p>
          <a:p>
            <a:endParaRPr lang="en-US" smtClean="0"/>
          </a:p>
          <a:p>
            <a:r>
              <a:rPr lang="en-US" smtClean="0"/>
              <a:t>The child had skin eruptions 3 or 4 months after birth.</a:t>
            </a:r>
          </a:p>
          <a:p>
            <a:endParaRPr lang="en-US" smtClean="0"/>
          </a:p>
          <a:p>
            <a:r>
              <a:rPr lang="en-US" smtClean="0"/>
              <a:t> Restless active child. Birth wt ,milestones – normal; appetite good , thirst for cold, other generals good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953000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Desire Cold drinks, egg, sweets ,sour ++ ,fruits but &lt; complaints.</a:t>
            </a:r>
          </a:p>
          <a:p>
            <a:r>
              <a:rPr lang="en-US" smtClean="0"/>
              <a:t>Child normally very active but when sick, Extremely weak &amp; irritable</a:t>
            </a:r>
          </a:p>
          <a:p>
            <a:r>
              <a:rPr lang="en-US" smtClean="0"/>
              <a:t>Lies on knee chest position during </a:t>
            </a:r>
          </a:p>
          <a:p>
            <a:r>
              <a:rPr lang="en-US" smtClean="0"/>
              <a:t>H/O of suppressed Skin complaints</a:t>
            </a:r>
          </a:p>
          <a:p>
            <a:r>
              <a:rPr lang="en-US" smtClean="0"/>
              <a:t>H/O of Ca in the family</a:t>
            </a:r>
          </a:p>
          <a:p>
            <a:endParaRPr lang="en-US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3725" cy="871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smtClean="0"/>
              <a:t>Individual investigation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3771900" cy="3657600"/>
          </a:xfrm>
          <a:ln w="38100">
            <a:solidFill>
              <a:schemeClr val="tx2"/>
            </a:solidFill>
          </a:ln>
        </p:spPr>
        <p:txBody>
          <a:bodyPr/>
          <a:lstStyle/>
          <a:p>
            <a:r>
              <a:rPr lang="en-GB" sz="2400" smtClean="0">
                <a:solidFill>
                  <a:schemeClr val="tx2"/>
                </a:solidFill>
              </a:rPr>
              <a:t>F/H of cancer,</a:t>
            </a:r>
            <a:r>
              <a:rPr lang="en-US" sz="2400" smtClean="0">
                <a:solidFill>
                  <a:schemeClr val="tx2"/>
                </a:solidFill>
              </a:rPr>
              <a:t> </a:t>
            </a:r>
            <a:r>
              <a:rPr lang="en-GB" sz="2400" smtClean="0">
                <a:solidFill>
                  <a:schemeClr val="tx2"/>
                </a:solidFill>
              </a:rPr>
              <a:t>Bronchial Asthma</a:t>
            </a:r>
            <a:r>
              <a:rPr lang="en-US" sz="2400" smtClean="0">
                <a:solidFill>
                  <a:schemeClr val="tx2"/>
                </a:solidFill>
              </a:rPr>
              <a:t> </a:t>
            </a:r>
          </a:p>
          <a:p>
            <a:r>
              <a:rPr lang="en-GB" sz="2400" smtClean="0">
                <a:solidFill>
                  <a:schemeClr val="tx2"/>
                </a:solidFill>
              </a:rPr>
              <a:t>Intolerance for,milk, egg, fat, meat, sweet’ sour and fruit.</a:t>
            </a:r>
            <a:r>
              <a:rPr lang="en-US" sz="2400" smtClean="0">
                <a:solidFill>
                  <a:schemeClr val="tx2"/>
                </a:solidFill>
              </a:rPr>
              <a:t> </a:t>
            </a:r>
          </a:p>
          <a:p>
            <a:r>
              <a:rPr lang="en-GB" sz="2400" smtClean="0">
                <a:solidFill>
                  <a:schemeClr val="tx2"/>
                </a:solidFill>
              </a:rPr>
              <a:t> Knee – elbow position in sleep</a:t>
            </a:r>
          </a:p>
          <a:p>
            <a:r>
              <a:rPr lang="en-GB" sz="2400" u="sng" smtClean="0">
                <a:solidFill>
                  <a:schemeClr val="tx2"/>
                </a:solidFill>
              </a:rPr>
              <a:t>Irritability :</a:t>
            </a:r>
            <a:r>
              <a:rPr lang="en-GB" sz="2400" smtClean="0">
                <a:solidFill>
                  <a:schemeClr val="tx2"/>
                </a:solidFill>
              </a:rPr>
              <a:t> +++ </a:t>
            </a:r>
            <a:r>
              <a:rPr lang="en-US" sz="24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29200" y="2209800"/>
            <a:ext cx="3543300" cy="3579813"/>
          </a:xfrm>
          <a:ln w="57150">
            <a:solidFill>
              <a:srgbClr val="0000FF"/>
            </a:solidFill>
          </a:ln>
        </p:spPr>
        <p:txBody>
          <a:bodyPr/>
          <a:lstStyle/>
          <a:p>
            <a:r>
              <a:rPr lang="en-US" sz="2400" smtClean="0">
                <a:solidFill>
                  <a:srgbClr val="3333FF"/>
                </a:solidFill>
              </a:rPr>
              <a:t>FH/of Bronchial Asthma</a:t>
            </a:r>
          </a:p>
          <a:p>
            <a:r>
              <a:rPr lang="en-US" sz="2400" smtClean="0">
                <a:solidFill>
                  <a:srgbClr val="3333FF"/>
                </a:solidFill>
              </a:rPr>
              <a:t>Dyspnoea &amp; cough usually at night </a:t>
            </a:r>
          </a:p>
          <a:p>
            <a:r>
              <a:rPr lang="en-US" sz="2400" smtClean="0">
                <a:solidFill>
                  <a:srgbClr val="3333FF"/>
                </a:solidFill>
              </a:rPr>
              <a:t>Vesicular breathing with prolonged expiration</a:t>
            </a:r>
          </a:p>
          <a:p>
            <a:r>
              <a:rPr lang="en-US" sz="2400" smtClean="0">
                <a:solidFill>
                  <a:srgbClr val="3333FF"/>
                </a:solidFill>
              </a:rPr>
              <a:t>Wheeze</a:t>
            </a:r>
          </a:p>
          <a:p>
            <a:endParaRPr lang="en-US" sz="2400" smtClean="0">
              <a:solidFill>
                <a:srgbClr val="3333FF"/>
              </a:solidFill>
            </a:endParaRPr>
          </a:p>
          <a:p>
            <a:endParaRPr lang="en-US" sz="2400" smtClean="0">
              <a:solidFill>
                <a:srgbClr val="3333FF"/>
              </a:solidFill>
            </a:endParaRPr>
          </a:p>
        </p:txBody>
      </p:sp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200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u="sng" smtClean="0"/>
              <a:t>Individual &amp; </a:t>
            </a:r>
            <a:r>
              <a:rPr lang="en-US" sz="3200" u="sng" smtClean="0">
                <a:solidFill>
                  <a:srgbClr val="3333FF"/>
                </a:solidFill>
              </a:rPr>
              <a:t>disease symptoms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1219200" y="5867400"/>
            <a:ext cx="4572000" cy="5572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FF3300"/>
                </a:solidFill>
                <a:latin typeface="Comic Sans MS" pitchFamily="66" charset="0"/>
              </a:rPr>
              <a:t>Carcinosin 1M /1D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5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850"/>
                            </p:stCondLst>
                            <p:childTnLst>
                              <p:par>
                                <p:cTn id="3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5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50"/>
                            </p:stCondLst>
                            <p:childTnLst>
                              <p:par>
                                <p:cTn id="4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3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0023 C -0.06163 -0.0125 -0.06094 -0.02269 -0.06406 -0.03982 C -0.06267 -0.06829 -0.06059 -0.08218 -0.06406 -0.10926 C -0.06476 -0.11482 -0.06806 -0.12523 -0.06806 -0.125 C -0.06076 0.0419 -0.06215 0.05625 -0.06215 -0.08241 L -0.15417 -0.74908 L -0.06615 -0.86111 L -0.0441 -0.84792 L -0.01215 -0.81852 L 0.02188 -0.80255 L 0.28194 -0.80255 C 0.28056 -0.79908 0.27899 -0.7956 0.27795 -0.7919 C 0.27639 -0.78658 0.27396 -0.77593 0.27396 -0.7757 C 0.27656 -0.73496 0.2776 -0.70857 0.25191 -0.68241 C 0.25035 -0.67685 0.2467 -0.67223 0.24583 -0.66644 C 0.24427 -0.65602 0.24479 -0.64514 0.24392 -0.63449 C 0.2434 -0.62824 0.24444 -0.62107 0.24184 -0.61574 C 0.23785 -0.60764 0.22257 -0.6 0.2158 -0.59723 C 0.21372 -0.58565 0.21111 -0.58658 0.2158 -0.58658 L 0.28785 -0.79977 C 0.27726 -0.7713 0.26979 -0.74051 0.2559 -0.71459 C 0.25313 -0.69746 0.25017 -0.68056 0.24583 -0.66389 C 0.24653 -0.65579 0.24931 -0.64769 0.24792 -0.63982 C 0.24705 -0.63496 0.24236 -0.63287 0.23993 -0.62917 C 0.23524 -0.62199 0.23299 -0.61181 0.22795 -0.6051 C 0.22066 -0.59537 0.20781 -0.59283 0.20781 -0.57593 C 0.2059 -0.58658 0.20851 -0.60139 0.20191 -0.60787 C 0.19705 -0.61273 0.20087 -0.59167 0.19983 -0.5838 C 0.19774 -0.5669 0.19792 -0.58148 0.19792 -0.57315 C 0.12049 -0.41042 0.03698 -0.25278 -0.0342 -0.08519 C -0.0408 -0.06968 -0.03316 -0.04954 -0.03212 -0.03172 C -0.02882 0.02777 0.03819 0.0875 0.07795 0.10416 C 0.08194 0.10324 0.08872 0.10671 0.08993 0.10162 C 0.09288 0.08981 0.08785 0.07662 0.08785 0.06412 C 0.08785 0.03055 0.09184 0.00879 0.09184 -0.02107 L 0.1059 -0.03449 L 0.09184 0.01342 " pathEditMode="relative" rAng="0" ptsTypes="ffffAAAAAAffffffffAfffffffffffffffAAA">
                                      <p:cBhvr>
                                        <p:cTn id="54" dur="3000" fill="hold"/>
                                        <p:tgtEl>
                                          <p:spTgt spid="3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4724400" y="2438400"/>
            <a:ext cx="3810000" cy="1143000"/>
          </a:xfrm>
          <a:prstGeom prst="rect">
            <a:avLst/>
          </a:prstGeom>
          <a:noFill/>
          <a:ln w="76200" cmpd="tri">
            <a:solidFill>
              <a:srgbClr val="00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3333FF"/>
                </a:solidFill>
                <a:latin typeface="Comic Sans MS" pitchFamily="66" charset="0"/>
              </a:rPr>
              <a:t>Disease Diagnosis</a:t>
            </a:r>
          </a:p>
          <a:p>
            <a:pPr eaLnBrk="0" hangingPunct="0"/>
            <a:r>
              <a:rPr lang="en-US" sz="3200">
                <a:solidFill>
                  <a:srgbClr val="3333FF"/>
                </a:solidFill>
                <a:latin typeface="Comic Sans MS" pitchFamily="66" charset="0"/>
              </a:rPr>
              <a:t>Bronchial Asthma</a:t>
            </a:r>
          </a:p>
        </p:txBody>
      </p:sp>
      <p:sp>
        <p:nvSpPr>
          <p:cNvPr id="366599" name="Text Box 7"/>
          <p:cNvSpPr txBox="1">
            <a:spLocks noChangeArrowheads="1"/>
          </p:cNvSpPr>
          <p:nvPr/>
        </p:nvSpPr>
        <p:spPr bwMode="auto">
          <a:xfrm>
            <a:off x="304800" y="2438400"/>
            <a:ext cx="4038600" cy="114300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chemeClr val="tx2"/>
                </a:solidFill>
                <a:latin typeface="Comic Sans MS" pitchFamily="66" charset="0"/>
              </a:rPr>
              <a:t>Individual Diagnosis</a:t>
            </a:r>
          </a:p>
          <a:p>
            <a:pPr eaLnBrk="0" hangingPunct="0"/>
            <a:r>
              <a:rPr lang="en-US" sz="3200">
                <a:solidFill>
                  <a:schemeClr val="tx2"/>
                </a:solidFill>
                <a:latin typeface="Comic Sans MS" pitchFamily="66" charset="0"/>
              </a:rPr>
              <a:t>Chronic disease</a:t>
            </a:r>
          </a:p>
        </p:txBody>
      </p:sp>
      <p:sp>
        <p:nvSpPr>
          <p:cNvPr id="63492" name="Text Box 10"/>
          <p:cNvSpPr txBox="1">
            <a:spLocks noChangeArrowheads="1"/>
          </p:cNvSpPr>
          <p:nvPr/>
        </p:nvSpPr>
        <p:spPr bwMode="auto">
          <a:xfrm>
            <a:off x="685800" y="16764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 sz="3600" u="sng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6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6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0" y="1066800"/>
            <a:ext cx="3810000" cy="3048000"/>
          </a:xfrm>
          <a:ln w="76200" cmpd="tri">
            <a:solidFill>
              <a:schemeClr val="tx2"/>
            </a:solidFill>
          </a:ln>
        </p:spPr>
        <p:txBody>
          <a:bodyPr/>
          <a:lstStyle/>
          <a:p>
            <a:r>
              <a:rPr lang="en-US" u="sng" smtClean="0">
                <a:solidFill>
                  <a:srgbClr val="FF3300"/>
                </a:solidFill>
              </a:rPr>
              <a:t>Individual</a:t>
            </a:r>
          </a:p>
          <a:p>
            <a:r>
              <a:rPr lang="en-US" smtClean="0">
                <a:solidFill>
                  <a:srgbClr val="FF3300"/>
                </a:solidFill>
              </a:rPr>
              <a:t>Avoid food which &lt; complaints-meat,sour, fruits, egg &amp; cold food</a:t>
            </a:r>
          </a:p>
        </p:txBody>
      </p:sp>
      <p:sp>
        <p:nvSpPr>
          <p:cNvPr id="64515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3810000" y="1219200"/>
            <a:ext cx="4572000" cy="548640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u="sng" smtClean="0">
                <a:solidFill>
                  <a:srgbClr val="3333FF"/>
                </a:solidFill>
              </a:rPr>
              <a:t>Disease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3333FF"/>
                </a:solidFill>
              </a:rPr>
              <a:t>avoiding known allergens and respiratory irritants 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3333FF"/>
                </a:solidFill>
              </a:rPr>
              <a:t>Exposure to cigarette smoke, air pollution, industrial dusts, and irritating fumes should also be avoided. 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3333FF"/>
                </a:solidFill>
              </a:rPr>
              <a:t>Avoid  playing with pet animals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3333FF"/>
                </a:solidFill>
              </a:rPr>
              <a:t>Rooms should be cleaned or vacuumed regularly &amp; kept free from dust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3333FF"/>
                </a:solidFill>
              </a:rPr>
              <a:t>Avoid emotional excitement</a:t>
            </a:r>
          </a:p>
          <a:p>
            <a:pPr>
              <a:lnSpc>
                <a:spcPct val="90000"/>
              </a:lnSpc>
            </a:pPr>
            <a:endParaRPr lang="en-US" sz="2400" b="1" smtClean="0">
              <a:solidFill>
                <a:srgbClr val="3333FF"/>
              </a:solidFill>
            </a:endParaRPr>
          </a:p>
        </p:txBody>
      </p:sp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6934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smtClean="0"/>
              <a:t>Management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70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70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70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technosof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0750" y="1481138"/>
            <a:ext cx="3111500" cy="4525962"/>
          </a:xfrm>
        </p:spPr>
      </p:pic>
      <p:pic>
        <p:nvPicPr>
          <p:cNvPr id="65539" name="Picture 4" descr="technosoft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914400"/>
            <a:ext cx="3810000" cy="5334000"/>
          </a:xfrm>
        </p:spPr>
      </p:pic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0" y="304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u="sng">
                <a:solidFill>
                  <a:srgbClr val="FF3300"/>
                </a:solidFill>
                <a:latin typeface="Comic Sans MS" pitchFamily="66" charset="0"/>
              </a:rPr>
              <a:t>After taking the </a:t>
            </a:r>
            <a:r>
              <a:rPr lang="en-US" sz="2400" b="1">
                <a:solidFill>
                  <a:srgbClr val="FF3300"/>
                </a:solidFill>
                <a:latin typeface="Comic Sans MS" pitchFamily="66" charset="0"/>
              </a:rPr>
              <a:t>Carcinosin</a:t>
            </a:r>
            <a:r>
              <a:rPr lang="en-US" sz="2400" u="sng">
                <a:solidFill>
                  <a:srgbClr val="FF3300"/>
                </a:solidFill>
                <a:latin typeface="Comic Sans MS" pitchFamily="66" charset="0"/>
              </a:rPr>
              <a:t> his old skin complaints came out</a:t>
            </a: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1219200" y="5942013"/>
            <a:ext cx="70342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omic Sans MS" pitchFamily="66" charset="0"/>
              </a:rPr>
              <a:t>.</a:t>
            </a:r>
          </a:p>
          <a:p>
            <a:pPr eaLnBrk="0" hangingPunct="0"/>
            <a:r>
              <a:rPr lang="en-US" sz="3600" b="1" u="sng">
                <a:latin typeface="Comic Sans MS" pitchFamily="66" charset="0"/>
              </a:rPr>
              <a:t>Skin eruptions after carcinosin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3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63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63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3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63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8707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u="sng" smtClean="0">
                <a:solidFill>
                  <a:srgbClr val="3333FF"/>
                </a:solidFill>
              </a:rPr>
              <a:t>Individual symptom change</a:t>
            </a: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3886200" cy="4038600"/>
          </a:xfrm>
          <a:ln w="57150">
            <a:solidFill>
              <a:srgbClr val="FF0066"/>
            </a:solidFill>
          </a:ln>
        </p:spPr>
        <p:txBody>
          <a:bodyPr/>
          <a:lstStyle/>
          <a:p>
            <a:r>
              <a:rPr lang="en-US" sz="2800" b="1" smtClean="0">
                <a:solidFill>
                  <a:srgbClr val="3333FF"/>
                </a:solidFill>
              </a:rPr>
              <a:t>He is free from his </a:t>
            </a:r>
          </a:p>
          <a:p>
            <a:pPr>
              <a:buFont typeface="Arial" charset="0"/>
              <a:buNone/>
            </a:pPr>
            <a:r>
              <a:rPr lang="en-US" sz="2800" b="1" smtClean="0">
                <a:solidFill>
                  <a:srgbClr val="3333FF"/>
                </a:solidFill>
              </a:rPr>
              <a:t>     Asthma for the last one yr</a:t>
            </a:r>
          </a:p>
          <a:p>
            <a:r>
              <a:rPr lang="en-US" sz="2800" b="1" smtClean="0">
                <a:solidFill>
                  <a:srgbClr val="3333FF"/>
                </a:solidFill>
              </a:rPr>
              <a:t>Position in sleep normal</a:t>
            </a:r>
          </a:p>
          <a:p>
            <a:r>
              <a:rPr lang="en-US" sz="2800" b="1" smtClean="0">
                <a:solidFill>
                  <a:srgbClr val="3333FF"/>
                </a:solidFill>
              </a:rPr>
              <a:t>Can eat fruits, sour ,cold etc no complaints</a:t>
            </a:r>
          </a:p>
        </p:txBody>
      </p:sp>
      <p:pic>
        <p:nvPicPr>
          <p:cNvPr id="66564" name="Picture 11" descr="orange_juice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72175" y="1874838"/>
            <a:ext cx="1390650" cy="1638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86" name="PART-00004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0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307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78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0786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 no: 21/9 . Date : 10- 2 – 2009 </a:t>
            </a:r>
          </a:p>
          <a:p>
            <a:r>
              <a:rPr lang="en-US" smtClean="0"/>
              <a:t>Name :xxx . Age /sex :29/F</a:t>
            </a:r>
          </a:p>
          <a:p>
            <a:r>
              <a:rPr lang="en-US" smtClean="0"/>
              <a:t>P/C : Breathing difficulty &lt; since yesterday night </a:t>
            </a:r>
          </a:p>
          <a:p>
            <a:pPr>
              <a:buFontTx/>
              <a:buNone/>
            </a:pPr>
            <a:r>
              <a:rPr lang="en-US" smtClean="0"/>
              <a:t>             &lt; while lying down and </a:t>
            </a:r>
          </a:p>
          <a:p>
            <a:pPr>
              <a:buFontTx/>
              <a:buNone/>
            </a:pPr>
            <a:r>
              <a:rPr lang="en-US" smtClean="0"/>
              <a:t>             &gt;ameliorated while sitting up with head low and rocking.</a:t>
            </a:r>
          </a:p>
          <a:p>
            <a:r>
              <a:rPr lang="en-US" smtClean="0"/>
              <a:t>She had not slept last night. 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Case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000" b="1" dirty="0" smtClean="0"/>
              <a:t>4</a:t>
            </a:r>
            <a:r>
              <a:rPr lang="en-US" sz="7000" dirty="0" smtClean="0"/>
              <a:t>. What type of management you are giving during acute phase?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7000" dirty="0" err="1" smtClean="0"/>
              <a:t>Nebulisation</a:t>
            </a:r>
            <a:r>
              <a:rPr lang="en-US" sz="7000" dirty="0" smtClean="0"/>
              <a:t>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7000" dirty="0" smtClean="0"/>
              <a:t>Tinctures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7000" dirty="0" smtClean="0"/>
              <a:t>Potency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7000" dirty="0" smtClean="0"/>
              <a:t>Depending on severity of the case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000" dirty="0" smtClean="0"/>
              <a:t>If potency specify,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7000" dirty="0" smtClean="0"/>
              <a:t>Low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7000" dirty="0" smtClean="0"/>
              <a:t> medium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7000" dirty="0" smtClean="0"/>
              <a:t> High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7000" dirty="0" smtClean="0"/>
              <a:t>LM potency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  <a:endParaRPr lang="en-US" sz="28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  <a:endParaRPr lang="en-US" sz="28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  <a:endParaRPr lang="en-US" sz="28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  <a:endParaRPr lang="en-US" sz="2800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examining the chest rhonchi was heard in all lung fields .</a:t>
            </a:r>
          </a:p>
          <a:p>
            <a:r>
              <a:rPr lang="en-US" smtClean="0"/>
              <a:t>Depending on acute modality, </a:t>
            </a:r>
            <a:r>
              <a:rPr lang="en-US" b="1" smtClean="0"/>
              <a:t>Moschus 200</a:t>
            </a:r>
            <a:r>
              <a:rPr lang="en-US" smtClean="0"/>
              <a:t> was prescribed along with  oxygen therapy.</a:t>
            </a:r>
          </a:p>
          <a:p>
            <a:r>
              <a:rPr lang="en-US" smtClean="0"/>
              <a:t> But complaints still persisted and so, restudy of case was done . 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Following symptoms were collected from the patient  –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Burning in interscapular region during breathing difficulty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Over sensitive to noise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Amelioration from rocking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Amidst the severity of complaints the patient was so co-operative in case taking.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Breathing difficulty aggravation during full moon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Fearful even to family members.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Based on these symptoms </a:t>
            </a:r>
            <a:r>
              <a:rPr lang="en-US" b="1" smtClean="0"/>
              <a:t>Phosphorus</a:t>
            </a:r>
            <a:r>
              <a:rPr lang="en-US" smtClean="0"/>
              <a:t> </a:t>
            </a:r>
            <a:r>
              <a:rPr lang="en-US" b="1" smtClean="0"/>
              <a:t>0/3</a:t>
            </a:r>
            <a:r>
              <a:rPr lang="en-US" smtClean="0"/>
              <a:t>-1 dose was given  and  follow-ups followed thereafter . </a:t>
            </a:r>
          </a:p>
          <a:p>
            <a:r>
              <a:rPr lang="en-US" smtClean="0"/>
              <a:t>Next day the frequency of  breathing difficulty was reduced and rhonchi was heard only on the left lobe of lungs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  <a:r>
              <a:rPr lang="en-US" b="1" dirty="0" smtClean="0"/>
              <a:t> 5</a:t>
            </a:r>
            <a:r>
              <a:rPr lang="en-US" dirty="0" smtClean="0"/>
              <a:t>. If depending upon the case, can you give some suggestions?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6</a:t>
            </a:r>
            <a:r>
              <a:rPr lang="en-US" smtClean="0"/>
              <a:t>. Type of management in chronic asthmatic cases ?</a:t>
            </a:r>
          </a:p>
          <a:p>
            <a:pPr lvl="1"/>
            <a:r>
              <a:rPr lang="en-US" smtClean="0"/>
              <a:t>Symptomatically</a:t>
            </a:r>
          </a:p>
          <a:p>
            <a:pPr lvl="1"/>
            <a:r>
              <a:rPr lang="en-US" smtClean="0"/>
              <a:t>Specific</a:t>
            </a:r>
          </a:p>
          <a:p>
            <a:pPr lvl="1"/>
            <a:r>
              <a:rPr lang="en-US" smtClean="0"/>
              <a:t>Constitutional</a:t>
            </a:r>
          </a:p>
          <a:p>
            <a:r>
              <a:rPr lang="en-US" smtClean="0"/>
              <a:t>Any other --------------------------------------------------------------------------------------------------------------</a:t>
            </a:r>
          </a:p>
          <a:p>
            <a:endParaRPr lang="en-US" smtClean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7</a:t>
            </a:r>
            <a:r>
              <a:rPr lang="en-US" smtClean="0"/>
              <a:t>. What potency do you prefer during chronic phase of bronchial asthma?   </a:t>
            </a:r>
          </a:p>
          <a:p>
            <a:pPr lvl="1"/>
            <a:r>
              <a:rPr lang="en-US" smtClean="0"/>
              <a:t>Low</a:t>
            </a:r>
          </a:p>
          <a:p>
            <a:pPr lvl="1"/>
            <a:r>
              <a:rPr lang="en-US" smtClean="0"/>
              <a:t>Medium</a:t>
            </a:r>
          </a:p>
          <a:p>
            <a:pPr lvl="1"/>
            <a:r>
              <a:rPr lang="en-US" smtClean="0"/>
              <a:t>High</a:t>
            </a:r>
          </a:p>
          <a:p>
            <a:pPr lvl="1"/>
            <a:r>
              <a:rPr lang="en-US" smtClean="0"/>
              <a:t>LM potency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1666</Words>
  <Application>Microsoft Office PowerPoint</Application>
  <PresentationFormat>On-screen Show (4:3)</PresentationFormat>
  <Paragraphs>236</Paragraphs>
  <Slides>65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BRONCHIAL   ASTHMA  A  HOMOEOPATHIC   PERSPECTIVE</vt:lpstr>
      <vt:lpstr>STATISTICAL ANALYSIS</vt:lpstr>
      <vt:lpstr>Questionnaire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Case 1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Case - II </vt:lpstr>
      <vt:lpstr>Slide 41</vt:lpstr>
      <vt:lpstr>Slide 42</vt:lpstr>
      <vt:lpstr>Slide 43</vt:lpstr>
      <vt:lpstr>Slide 44</vt:lpstr>
      <vt:lpstr>Slide 45</vt:lpstr>
      <vt:lpstr>Case iii</vt:lpstr>
      <vt:lpstr>Slide 47</vt:lpstr>
      <vt:lpstr>Case summary</vt:lpstr>
      <vt:lpstr>Slide 49</vt:lpstr>
      <vt:lpstr>Slide 50</vt:lpstr>
      <vt:lpstr>Individual investigation</vt:lpstr>
      <vt:lpstr>Individual &amp; disease symptoms</vt:lpstr>
      <vt:lpstr>Slide 53</vt:lpstr>
      <vt:lpstr>Management</vt:lpstr>
      <vt:lpstr>Slide 55</vt:lpstr>
      <vt:lpstr>Individual symptom change</vt:lpstr>
      <vt:lpstr>Slide 57</vt:lpstr>
      <vt:lpstr>Slide 58</vt:lpstr>
      <vt:lpstr>Case 4</vt:lpstr>
      <vt:lpstr>Slide 60</vt:lpstr>
      <vt:lpstr>Slide 61</vt:lpstr>
      <vt:lpstr>Slide 62</vt:lpstr>
      <vt:lpstr>Slide 63</vt:lpstr>
      <vt:lpstr>Slide 64</vt:lpstr>
      <vt:lpstr>Slide 65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BRONCHIAL   ASTHMA  A  HOMOEOPATHIC   PERSPECTIVE</dc:title>
  <dc:creator>New</dc:creator>
  <cp:lastModifiedBy>New</cp:lastModifiedBy>
  <cp:revision>1</cp:revision>
  <dcterms:created xsi:type="dcterms:W3CDTF">2021-03-08T09:27:33Z</dcterms:created>
  <dcterms:modified xsi:type="dcterms:W3CDTF">2021-03-08T09:28:42Z</dcterms:modified>
</cp:coreProperties>
</file>